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82" r:id="rId7"/>
    <p:sldId id="265" r:id="rId8"/>
    <p:sldId id="267" r:id="rId9"/>
    <p:sldId id="268" r:id="rId10"/>
    <p:sldId id="266" r:id="rId11"/>
    <p:sldId id="270" r:id="rId12"/>
    <p:sldId id="275" r:id="rId13"/>
    <p:sldId id="276" r:id="rId14"/>
    <p:sldId id="277" r:id="rId15"/>
    <p:sldId id="271" r:id="rId16"/>
    <p:sldId id="272" r:id="rId17"/>
    <p:sldId id="278" r:id="rId18"/>
    <p:sldId id="279" r:id="rId19"/>
    <p:sldId id="280" r:id="rId20"/>
    <p:sldId id="281" r:id="rId21"/>
    <p:sldId id="273" r:id="rId22"/>
    <p:sldId id="283" r:id="rId23"/>
    <p:sldId id="262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08.12.2016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08.12.2016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08.12.2016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08.12.2016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08.12.2016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08.12.2016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08.12.2016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08.12.2016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08.12.2016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08.12.2016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08.12.2016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F060C-F079-46DE-BCB1-D5D8688AEC09}" type="datetimeFigureOut">
              <a:rPr lang="de-DE" smtClean="0"/>
              <a:pPr/>
              <a:t>08.12.2016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B4-haecklingen.ggb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B4-haecklingen.ggb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B4-haecklingen.ggb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hyperlink" Target="klothoide4.ggb" TargetMode="Externa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B216-4Kreise-kurve.ggb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hyperlink" Target="B216-4Kreise-kurve.ggb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hyperlink" Target="B216-4Kreise-kurve.ggb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hyperlink" Target="B216-4Kreise-kurve.ggb" TargetMode="Externa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hyperlink" Target="../09besonder/sonstige-ggb/klothoide4buch.ggb" TargetMode="Externa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Autofit/>
          </a:bodyPr>
          <a:lstStyle/>
          <a:p>
            <a:r>
              <a:rPr lang="de-DE" sz="9600" dirty="0" smtClean="0"/>
              <a:t>Die Klothoide</a:t>
            </a:r>
            <a:endParaRPr lang="de-DE" sz="9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4434880"/>
            <a:ext cx="6400800" cy="2423120"/>
          </a:xfrm>
        </p:spPr>
        <p:txBody>
          <a:bodyPr>
            <a:normAutofit/>
          </a:bodyPr>
          <a:lstStyle/>
          <a:p>
            <a:r>
              <a:rPr lang="de-DE" sz="4200" dirty="0" err="1" smtClean="0">
                <a:solidFill>
                  <a:srgbClr val="FF0000"/>
                </a:solidFill>
              </a:rPr>
              <a:t>science-slam</a:t>
            </a:r>
            <a:endParaRPr lang="de-DE" sz="4200" dirty="0" smtClean="0">
              <a:solidFill>
                <a:srgbClr val="FF0000"/>
              </a:solidFill>
            </a:endParaRPr>
          </a:p>
          <a:p>
            <a:r>
              <a:rPr lang="de-DE" dirty="0" smtClean="0"/>
              <a:t>Dörte Haftendorn</a:t>
            </a:r>
          </a:p>
          <a:p>
            <a:r>
              <a:rPr lang="de-DE" dirty="0" smtClean="0"/>
              <a:t>8.12.2016 Leuphana Universität Lüneburg</a:t>
            </a:r>
          </a:p>
          <a:p>
            <a:endParaRPr lang="de-DE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0095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klotho-kruemmungsb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139952" cy="4031481"/>
          </a:xfrm>
          <a:prstGeom prst="rect">
            <a:avLst/>
          </a:prstGeom>
        </p:spPr>
      </p:pic>
      <p:pic>
        <p:nvPicPr>
          <p:cNvPr id="11" name="Grafik 10" descr="klothoide-schra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80728"/>
            <a:ext cx="4032448" cy="15934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de-DE" sz="7300" dirty="0" smtClean="0">
                <a:solidFill>
                  <a:srgbClr val="FF0000"/>
                </a:solidFill>
              </a:rPr>
              <a:t>Klothoide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0" name="Grafik 9" descr="klotho-strassenfuehru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996952"/>
            <a:ext cx="4279402" cy="3522822"/>
          </a:xfrm>
          <a:prstGeom prst="rect">
            <a:avLst/>
          </a:prstGeom>
        </p:spPr>
      </p:pic>
      <p:cxnSp>
        <p:nvCxnSpPr>
          <p:cNvPr id="13" name="Gewinkelte Verbindung 12"/>
          <p:cNvCxnSpPr/>
          <p:nvPr/>
        </p:nvCxnSpPr>
        <p:spPr>
          <a:xfrm rot="16200000" flipH="1">
            <a:off x="3599892" y="3753036"/>
            <a:ext cx="4176464" cy="360040"/>
          </a:xfrm>
          <a:prstGeom prst="bentConnector3">
            <a:avLst>
              <a:gd name="adj1" fmla="val 50000"/>
            </a:avLst>
          </a:prstGeom>
          <a:ln w="635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/>
          <p:nvPr/>
        </p:nvCxnSpPr>
        <p:spPr>
          <a:xfrm rot="16200000" flipH="1">
            <a:off x="5580112" y="3501008"/>
            <a:ext cx="3312368" cy="1152128"/>
          </a:xfrm>
          <a:prstGeom prst="bentConnector3">
            <a:avLst>
              <a:gd name="adj1" fmla="val 50000"/>
            </a:avLst>
          </a:prstGeom>
          <a:ln w="508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Lüneburg: Ostumgehung B 209 und B4 </a:t>
            </a:r>
            <a:endParaRPr lang="de-DE" dirty="0"/>
          </a:p>
        </p:txBody>
      </p:sp>
      <p:pic>
        <p:nvPicPr>
          <p:cNvPr id="14" name="Grafik 13" descr="B4-haecklin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87692"/>
            <a:ext cx="6914190" cy="5670308"/>
          </a:xfrm>
          <a:prstGeom prst="rect">
            <a:avLst/>
          </a:prstGeom>
        </p:spPr>
      </p:pic>
      <p:pic>
        <p:nvPicPr>
          <p:cNvPr id="15" name="Grafik 14" descr="geogebra30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6165304"/>
            <a:ext cx="474340" cy="4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209-B4-1kr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6912768" cy="567812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Lüneburg: Ostumgehung B 209 und B4 </a:t>
            </a:r>
            <a:endParaRPr lang="de-DE" dirty="0"/>
          </a:p>
        </p:txBody>
      </p:sp>
      <p:pic>
        <p:nvPicPr>
          <p:cNvPr id="5" name="Grafik 4" descr="geogebra30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6165304"/>
            <a:ext cx="474340" cy="4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209-B4-2kre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6911302" cy="5654702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Lüneburg: Ostumgehung B 209 und B4 </a:t>
            </a:r>
            <a:endParaRPr lang="de-DE" dirty="0"/>
          </a:p>
        </p:txBody>
      </p:sp>
      <p:pic>
        <p:nvPicPr>
          <p:cNvPr id="7" name="Grafik 6" descr="geogebra30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6165304"/>
            <a:ext cx="474340" cy="4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209-B4-3kre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6958665" cy="570573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Lüneburg: Ostumgehung B 209 und B4 </a:t>
            </a:r>
            <a:endParaRPr lang="de-DE" dirty="0"/>
          </a:p>
        </p:txBody>
      </p:sp>
      <p:cxnSp>
        <p:nvCxnSpPr>
          <p:cNvPr id="8" name="Gekrümmte Verbindung 7"/>
          <p:cNvCxnSpPr/>
          <p:nvPr/>
        </p:nvCxnSpPr>
        <p:spPr>
          <a:xfrm>
            <a:off x="3419872" y="2132856"/>
            <a:ext cx="3456384" cy="792088"/>
          </a:xfrm>
          <a:prstGeom prst="curvedConnector3">
            <a:avLst>
              <a:gd name="adj1" fmla="val 135429"/>
            </a:avLst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krümmte Verbindung 21"/>
          <p:cNvCxnSpPr/>
          <p:nvPr/>
        </p:nvCxnSpPr>
        <p:spPr>
          <a:xfrm flipV="1">
            <a:off x="4067944" y="5085184"/>
            <a:ext cx="2304256" cy="1152128"/>
          </a:xfrm>
          <a:prstGeom prst="curvedConnector3">
            <a:avLst>
              <a:gd name="adj1" fmla="val 174836"/>
            </a:avLst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/>
          <p:cNvSpPr txBox="1"/>
          <p:nvPr/>
        </p:nvSpPr>
        <p:spPr>
          <a:xfrm>
            <a:off x="6952374" y="1628800"/>
            <a:ext cx="2191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Klothoide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6952374" y="6150114"/>
            <a:ext cx="2191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Klothoide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7917446" y="3429000"/>
            <a:ext cx="1226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FF00FF"/>
                </a:solidFill>
              </a:rPr>
              <a:t>Kreis</a:t>
            </a:r>
          </a:p>
        </p:txBody>
      </p:sp>
      <p:sp>
        <p:nvSpPr>
          <p:cNvPr id="78" name="Nach unten gekrümmter Pfeil 77"/>
          <p:cNvSpPr/>
          <p:nvPr/>
        </p:nvSpPr>
        <p:spPr>
          <a:xfrm rot="5400000">
            <a:off x="6956118" y="3617198"/>
            <a:ext cx="1216152" cy="640348"/>
          </a:xfrm>
          <a:prstGeom prst="curved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klotho-kruemmungsb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139952" cy="4031481"/>
          </a:xfrm>
          <a:prstGeom prst="rect">
            <a:avLst/>
          </a:prstGeom>
        </p:spPr>
      </p:pic>
      <p:pic>
        <p:nvPicPr>
          <p:cNvPr id="11" name="Grafik 10" descr="klothoide-schra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80728"/>
            <a:ext cx="4032448" cy="15934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de-DE" sz="7300" dirty="0" smtClean="0">
                <a:solidFill>
                  <a:srgbClr val="FF0000"/>
                </a:solidFill>
              </a:rPr>
              <a:t>Klothoide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0" name="Grafik 9" descr="klotho-strassenfuehru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996952"/>
            <a:ext cx="4279402" cy="3522822"/>
          </a:xfrm>
          <a:prstGeom prst="rect">
            <a:avLst/>
          </a:prstGeom>
        </p:spPr>
      </p:pic>
      <p:pic>
        <p:nvPicPr>
          <p:cNvPr id="6" name="Grafik 5" descr="geogebra30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6376" y="6165304"/>
            <a:ext cx="474340" cy="4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 216, abbiegen nach </a:t>
            </a:r>
            <a:r>
              <a:rPr lang="de-DE" dirty="0" err="1" smtClean="0"/>
              <a:t>Bleckede</a:t>
            </a:r>
            <a:endParaRPr lang="de-DE" dirty="0"/>
          </a:p>
        </p:txBody>
      </p:sp>
      <p:pic>
        <p:nvPicPr>
          <p:cNvPr id="7" name="Grafik 6" descr="Imag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7776864" cy="561406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9512" y="4919008"/>
            <a:ext cx="33426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Lüneburg </a:t>
            </a:r>
          </a:p>
          <a:p>
            <a:r>
              <a:rPr lang="de-DE" sz="4000" dirty="0" smtClean="0">
                <a:solidFill>
                  <a:srgbClr val="FF0000"/>
                </a:solidFill>
              </a:rPr>
              <a:t>Industriegebiet</a:t>
            </a:r>
          </a:p>
          <a:p>
            <a:r>
              <a:rPr lang="de-DE" sz="4000" dirty="0" smtClean="0">
                <a:solidFill>
                  <a:srgbClr val="FF0000"/>
                </a:solidFill>
              </a:rPr>
              <a:t>Hafen</a:t>
            </a:r>
          </a:p>
        </p:txBody>
      </p:sp>
      <p:sp>
        <p:nvSpPr>
          <p:cNvPr id="12" name="Rechteckige Legende 11"/>
          <p:cNvSpPr/>
          <p:nvPr/>
        </p:nvSpPr>
        <p:spPr>
          <a:xfrm>
            <a:off x="3779912" y="3789040"/>
            <a:ext cx="3240360" cy="2664296"/>
          </a:xfrm>
          <a:prstGeom prst="wedgeRectCallout">
            <a:avLst>
              <a:gd name="adj1" fmla="val 20908"/>
              <a:gd name="adj2" fmla="val -61912"/>
            </a:avLst>
          </a:prstGeom>
          <a:noFill/>
          <a:ln w="666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4716016" y="1268760"/>
            <a:ext cx="366651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dirty="0" smtClean="0">
                <a:solidFill>
                  <a:srgbClr val="FFC000"/>
                </a:solidFill>
              </a:rPr>
              <a:t>schlecht</a:t>
            </a:r>
          </a:p>
          <a:p>
            <a:r>
              <a:rPr lang="de-DE" sz="8000" b="1" dirty="0" smtClean="0">
                <a:solidFill>
                  <a:srgbClr val="FFC000"/>
                </a:solidFill>
              </a:rPr>
              <a:t>gebaut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 216, abbiegen nach </a:t>
            </a:r>
            <a:r>
              <a:rPr lang="de-DE" dirty="0" err="1" smtClean="0"/>
              <a:t>Bleckede</a:t>
            </a:r>
            <a:endParaRPr lang="de-DE" dirty="0"/>
          </a:p>
        </p:txBody>
      </p:sp>
      <p:pic>
        <p:nvPicPr>
          <p:cNvPr id="5" name="Grafik 4" descr="B216-1kr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007806"/>
          </a:xfrm>
          <a:prstGeom prst="rect">
            <a:avLst/>
          </a:prstGeom>
        </p:spPr>
      </p:pic>
      <p:pic>
        <p:nvPicPr>
          <p:cNvPr id="9" name="Grafik 8" descr="geogebra30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052736"/>
            <a:ext cx="474340" cy="4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 216, abbiegen nach </a:t>
            </a:r>
            <a:r>
              <a:rPr lang="de-DE" dirty="0" err="1" smtClean="0"/>
              <a:t>Bleckede</a:t>
            </a:r>
            <a:endParaRPr lang="de-DE" dirty="0"/>
          </a:p>
        </p:txBody>
      </p:sp>
      <p:pic>
        <p:nvPicPr>
          <p:cNvPr id="5" name="Grafik 4" descr="B216-1kr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007806"/>
          </a:xfrm>
          <a:prstGeom prst="rect">
            <a:avLst/>
          </a:prstGeom>
        </p:spPr>
      </p:pic>
      <p:pic>
        <p:nvPicPr>
          <p:cNvPr id="7" name="Grafik 6" descr="B216-2kre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62441"/>
            <a:ext cx="9144000" cy="5018887"/>
          </a:xfrm>
          <a:prstGeom prst="rect">
            <a:avLst/>
          </a:prstGeom>
        </p:spPr>
      </p:pic>
      <p:pic>
        <p:nvPicPr>
          <p:cNvPr id="8" name="Grafik 7" descr="geogebra30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052736"/>
            <a:ext cx="474340" cy="4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 216, abbiegen nach </a:t>
            </a:r>
            <a:r>
              <a:rPr lang="de-DE" dirty="0" err="1" smtClean="0"/>
              <a:t>Bleckede</a:t>
            </a:r>
            <a:endParaRPr lang="de-DE" dirty="0"/>
          </a:p>
        </p:txBody>
      </p:sp>
      <p:pic>
        <p:nvPicPr>
          <p:cNvPr id="5" name="Grafik 4" descr="B216-1kr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007806"/>
          </a:xfrm>
          <a:prstGeom prst="rect">
            <a:avLst/>
          </a:prstGeom>
        </p:spPr>
      </p:pic>
      <p:pic>
        <p:nvPicPr>
          <p:cNvPr id="4" name="Grafik 3" descr="B216-3kre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4400"/>
            <a:ext cx="9144000" cy="5028936"/>
          </a:xfrm>
          <a:prstGeom prst="rect">
            <a:avLst/>
          </a:prstGeom>
        </p:spPr>
      </p:pic>
      <p:pic>
        <p:nvPicPr>
          <p:cNvPr id="7" name="Grafik 6" descr="geogebra30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052736"/>
            <a:ext cx="474340" cy="4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Gerade Schiene ---- Kurven -Schiene</a:t>
            </a:r>
            <a:endParaRPr lang="de-DE" dirty="0"/>
          </a:p>
        </p:txBody>
      </p:sp>
      <p:pic>
        <p:nvPicPr>
          <p:cNvPr id="4" name="Grafik 3" descr="20161130_192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-252536" y="0"/>
            <a:ext cx="9396536" cy="1700808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Einlenken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FFC000"/>
                </a:solidFill>
              </a:rPr>
              <a:t>raus lenken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>
                <a:solidFill>
                  <a:srgbClr val="0070C0"/>
                </a:solidFill>
              </a:rPr>
              <a:t>nochmal einlenken</a:t>
            </a:r>
            <a:r>
              <a:rPr lang="de-DE" dirty="0" smtClean="0"/>
              <a:t>,  </a:t>
            </a:r>
            <a:r>
              <a:rPr lang="de-DE" dirty="0" smtClean="0">
                <a:solidFill>
                  <a:srgbClr val="92D050"/>
                </a:solidFill>
              </a:rPr>
              <a:t>dann ganz </a:t>
            </a:r>
            <a:r>
              <a:rPr lang="de-DE" dirty="0" err="1" smtClean="0">
                <a:solidFill>
                  <a:srgbClr val="92D050"/>
                </a:solidFill>
              </a:rPr>
              <a:t>rauslenken</a:t>
            </a:r>
            <a:endParaRPr lang="de-DE" dirty="0">
              <a:solidFill>
                <a:srgbClr val="92D050"/>
              </a:solidFill>
            </a:endParaRPr>
          </a:p>
        </p:txBody>
      </p:sp>
      <p:pic>
        <p:nvPicPr>
          <p:cNvPr id="5" name="Grafik 4" descr="B216-1kr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007806"/>
          </a:xfrm>
          <a:prstGeom prst="rect">
            <a:avLst/>
          </a:prstGeom>
        </p:spPr>
      </p:pic>
      <p:pic>
        <p:nvPicPr>
          <p:cNvPr id="4" name="Grafik 3" descr="B216-3kre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4400"/>
            <a:ext cx="9144000" cy="5028936"/>
          </a:xfrm>
          <a:prstGeom prst="rect">
            <a:avLst/>
          </a:prstGeom>
        </p:spPr>
      </p:pic>
      <p:pic>
        <p:nvPicPr>
          <p:cNvPr id="7" name="Grafik 6" descr="B216-4kreise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34449"/>
            <a:ext cx="9144000" cy="501888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851920" y="2636912"/>
            <a:ext cx="22797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Oh je!</a:t>
            </a:r>
          </a:p>
          <a:p>
            <a:r>
              <a:rPr lang="de-DE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Oh je!</a:t>
            </a:r>
          </a:p>
        </p:txBody>
      </p:sp>
      <p:pic>
        <p:nvPicPr>
          <p:cNvPr id="9" name="Grafik 8" descr="geogebra30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60648"/>
            <a:ext cx="474340" cy="4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klotho-kruemmungsb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139952" cy="4031481"/>
          </a:xfrm>
          <a:prstGeom prst="rect">
            <a:avLst/>
          </a:prstGeom>
        </p:spPr>
      </p:pic>
      <p:pic>
        <p:nvPicPr>
          <p:cNvPr id="11" name="Grafik 10" descr="klothoide-schra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80728"/>
            <a:ext cx="4032448" cy="15934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de-DE" sz="7300" dirty="0" smtClean="0">
                <a:solidFill>
                  <a:srgbClr val="FF0000"/>
                </a:solidFill>
              </a:rPr>
              <a:t>Klothoide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0" name="Grafik 9" descr="klotho-strassenfuehru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996952"/>
            <a:ext cx="4279402" cy="3522822"/>
          </a:xfrm>
          <a:prstGeom prst="rect">
            <a:avLst/>
          </a:prstGeom>
        </p:spPr>
      </p:pic>
      <p:pic>
        <p:nvPicPr>
          <p:cNvPr id="6" name="Grafik 5" descr="geogebra30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6093296"/>
            <a:ext cx="474340" cy="4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de-DE" sz="7300" dirty="0" smtClean="0">
                <a:solidFill>
                  <a:srgbClr val="FF0000"/>
                </a:solidFill>
              </a:rPr>
              <a:t>Klothoide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6" name="Grafik 5" descr="klothoide-p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-243408"/>
            <a:ext cx="4680520" cy="4322712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2915817" y="3140968"/>
          <a:ext cx="5472608" cy="1938216"/>
        </p:xfrm>
        <a:graphic>
          <a:graphicData uri="http://schemas.openxmlformats.org/presentationml/2006/ole">
            <p:oleObj spid="_x0000_s27650" name="Equation" r:id="rId4" imgW="3047760" imgH="1079280" progId="Equation.DSMT4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876550" y="4921250"/>
          <a:ext cx="5403850" cy="1936750"/>
        </p:xfrm>
        <a:graphic>
          <a:graphicData uri="http://schemas.openxmlformats.org/presentationml/2006/ole">
            <p:oleObj spid="_x0000_s27651" name="Equation" r:id="rId5" imgW="3009600" imgH="1079280" progId="Equation.DSMT4">
              <p:embed/>
            </p:oleObj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5292080" y="1412776"/>
          <a:ext cx="3351645" cy="576064"/>
        </p:xfrm>
        <a:graphic>
          <a:graphicData uri="http://schemas.openxmlformats.org/presentationml/2006/ole">
            <p:oleObj spid="_x0000_s27652" name="Equation" r:id="rId6" imgW="2438280" imgH="419040" progId="Equation.DSMT4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5508104" y="1844824"/>
            <a:ext cx="2517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00B050"/>
                </a:solidFill>
              </a:rPr>
              <a:t>Parameter-</a:t>
            </a:r>
          </a:p>
          <a:p>
            <a:r>
              <a:rPr lang="de-DE" sz="4000" dirty="0" err="1" smtClean="0">
                <a:solidFill>
                  <a:srgbClr val="00B050"/>
                </a:solidFill>
              </a:rPr>
              <a:t>darstellung</a:t>
            </a:r>
            <a:endParaRPr lang="de-DE" sz="4000" dirty="0" smtClean="0">
              <a:solidFill>
                <a:srgbClr val="00B050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4355976" y="1628800"/>
            <a:ext cx="936104" cy="0"/>
          </a:xfrm>
          <a:prstGeom prst="straightConnector1">
            <a:avLst/>
          </a:prstGeom>
          <a:ln w="508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0" y="4221088"/>
          <a:ext cx="2268252" cy="648072"/>
        </p:xfrm>
        <a:graphic>
          <a:graphicData uri="http://schemas.openxmlformats.org/presentationml/2006/ole">
            <p:oleObj spid="_x0000_s27653" name="Equation" r:id="rId7" imgW="1155600" imgH="330120" progId="Equation.DSMT4">
              <p:embed/>
            </p:oleObj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0" y="4941168"/>
            <a:ext cx="22044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 smtClean="0">
                <a:solidFill>
                  <a:srgbClr val="FF0000"/>
                </a:solidFill>
              </a:rPr>
              <a:t>klotho</a:t>
            </a:r>
            <a:endParaRPr lang="de-DE" sz="4000" dirty="0" smtClean="0">
              <a:solidFill>
                <a:srgbClr val="FF0000"/>
              </a:solidFill>
            </a:endParaRPr>
          </a:p>
          <a:p>
            <a:r>
              <a:rPr lang="de-DE" sz="4000" dirty="0" smtClean="0">
                <a:solidFill>
                  <a:srgbClr val="FF0000"/>
                </a:solidFill>
              </a:rPr>
              <a:t>= spinnen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92696"/>
            <a:ext cx="19970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lkenförmige Legende 4"/>
          <p:cNvSpPr/>
          <p:nvPr/>
        </p:nvSpPr>
        <p:spPr>
          <a:xfrm>
            <a:off x="0" y="0"/>
            <a:ext cx="5724128" cy="5301208"/>
          </a:xfrm>
          <a:prstGeom prst="cloudCallout">
            <a:avLst>
              <a:gd name="adj1" fmla="val 61223"/>
              <a:gd name="adj2" fmla="val -135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/>
              <a:t>Keine Straße ohne Klothoide</a:t>
            </a:r>
            <a:endParaRPr lang="de-DE" sz="6600" dirty="0"/>
          </a:p>
        </p:txBody>
      </p:sp>
      <p:sp>
        <p:nvSpPr>
          <p:cNvPr id="8" name="Textfeld 7"/>
          <p:cNvSpPr txBox="1"/>
          <p:nvPr/>
        </p:nvSpPr>
        <p:spPr>
          <a:xfrm>
            <a:off x="5796136" y="3789040"/>
            <a:ext cx="22658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sagt </a:t>
            </a:r>
          </a:p>
          <a:p>
            <a:r>
              <a:rPr lang="de-DE" sz="4000" dirty="0" err="1" smtClean="0">
                <a:solidFill>
                  <a:srgbClr val="FF0000"/>
                </a:solidFill>
              </a:rPr>
              <a:t>Ekkehardt</a:t>
            </a:r>
            <a:endParaRPr lang="de-DE" sz="4000" dirty="0" smtClean="0">
              <a:solidFill>
                <a:srgbClr val="FF0000"/>
              </a:solidFill>
            </a:endParaRPr>
          </a:p>
        </p:txBody>
      </p:sp>
      <p:sp>
        <p:nvSpPr>
          <p:cNvPr id="9" name="Doppelte Welle 8"/>
          <p:cNvSpPr/>
          <p:nvPr/>
        </p:nvSpPr>
        <p:spPr>
          <a:xfrm>
            <a:off x="107504" y="5301208"/>
            <a:ext cx="8964488" cy="1008112"/>
          </a:xfrm>
          <a:prstGeom prst="doubleWave">
            <a:avLst>
              <a:gd name="adj1" fmla="val 12500"/>
              <a:gd name="adj2" fmla="val -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dirty="0" smtClean="0"/>
              <a:t>Na, wie viele Klothoiden hatten Sie denn heute schon ?</a:t>
            </a:r>
            <a:endParaRPr lang="de-DE" sz="3000" dirty="0"/>
          </a:p>
        </p:txBody>
      </p:sp>
      <p:sp>
        <p:nvSpPr>
          <p:cNvPr id="10" name="Textfeld 9"/>
          <p:cNvSpPr txBox="1"/>
          <p:nvPr/>
        </p:nvSpPr>
        <p:spPr>
          <a:xfrm>
            <a:off x="338320" y="6150114"/>
            <a:ext cx="8805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www.kurven-erkunden-und-verstehen.de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Kurven-Schiene ist ein Achtelkreis</a:t>
            </a:r>
            <a:endParaRPr lang="de-DE" dirty="0"/>
          </a:p>
        </p:txBody>
      </p:sp>
      <p:pic>
        <p:nvPicPr>
          <p:cNvPr id="4" name="Grafik 3" descr="eisenbahn-k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51622"/>
            <a:ext cx="6120680" cy="5506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Kurven-Schiene ist ein Achtelkreis</a:t>
            </a:r>
            <a:endParaRPr lang="de-DE" dirty="0"/>
          </a:p>
        </p:txBody>
      </p:sp>
      <p:pic>
        <p:nvPicPr>
          <p:cNvPr id="4" name="Grafik 3" descr="eisenbahn-k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51622"/>
            <a:ext cx="6120680" cy="5506378"/>
          </a:xfrm>
          <a:prstGeom prst="rect">
            <a:avLst/>
          </a:prstGeom>
        </p:spPr>
      </p:pic>
      <p:pic>
        <p:nvPicPr>
          <p:cNvPr id="5" name="Grafik 4" descr="eisenbahn-kre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268760"/>
            <a:ext cx="6168588" cy="5549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Klothilde</a:t>
            </a:r>
            <a:endParaRPr lang="de-DE" dirty="0"/>
          </a:p>
        </p:txBody>
      </p:sp>
      <p:pic>
        <p:nvPicPr>
          <p:cNvPr id="5" name="Grafik 4" descr="kruemm-spr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45927" cy="6858000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3995936" y="980728"/>
            <a:ext cx="4896544" cy="3528392"/>
          </a:xfrm>
          <a:prstGeom prst="cloudCallout">
            <a:avLst>
              <a:gd name="adj1" fmla="val -57367"/>
              <a:gd name="adj2" fmla="val 37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/>
              <a:t>Lenkrad</a:t>
            </a:r>
          </a:p>
          <a:p>
            <a:pPr algn="ctr"/>
            <a:r>
              <a:rPr lang="de-DE" sz="4400" dirty="0" smtClean="0"/>
              <a:t>herumreißen</a:t>
            </a:r>
            <a:endParaRPr lang="de-DE" sz="4000" dirty="0" smtClean="0"/>
          </a:p>
          <a:p>
            <a:pPr algn="ctr"/>
            <a:r>
              <a:rPr lang="de-DE" sz="4000" dirty="0" smtClean="0"/>
              <a:t>???????????</a:t>
            </a:r>
            <a:endParaRPr lang="de-DE" sz="4000" dirty="0"/>
          </a:p>
        </p:txBody>
      </p:sp>
      <p:sp>
        <p:nvSpPr>
          <p:cNvPr id="7" name="Textfeld 6"/>
          <p:cNvSpPr txBox="1"/>
          <p:nvPr/>
        </p:nvSpPr>
        <p:spPr>
          <a:xfrm>
            <a:off x="3203848" y="0"/>
            <a:ext cx="5696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im echten Straßenverkehr: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Klothilde</a:t>
            </a:r>
            <a:endParaRPr lang="de-DE" dirty="0"/>
          </a:p>
        </p:txBody>
      </p:sp>
      <p:pic>
        <p:nvPicPr>
          <p:cNvPr id="5" name="Grafik 4" descr="kruemm-spr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45927" cy="6858000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3995936" y="980728"/>
            <a:ext cx="4896544" cy="1584176"/>
          </a:xfrm>
          <a:prstGeom prst="cloudCallout">
            <a:avLst>
              <a:gd name="adj1" fmla="val -57367"/>
              <a:gd name="adj2" fmla="val 37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Lenkrad</a:t>
            </a:r>
          </a:p>
          <a:p>
            <a:pPr algn="ctr"/>
            <a:r>
              <a:rPr lang="de-DE" sz="3200" dirty="0" smtClean="0"/>
              <a:t>herumreißen</a:t>
            </a:r>
            <a:endParaRPr lang="de-DE" sz="2800" dirty="0" smtClean="0"/>
          </a:p>
          <a:p>
            <a:pPr algn="ctr"/>
            <a:r>
              <a:rPr lang="de-DE" sz="2800" dirty="0" smtClean="0"/>
              <a:t>???????????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3563888" y="3140968"/>
            <a:ext cx="50760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rgbClr val="FF0000"/>
                </a:solidFill>
              </a:rPr>
              <a:t>Klothilde</a:t>
            </a:r>
            <a:r>
              <a:rPr lang="de-DE" sz="4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sz="4400" dirty="0" smtClean="0">
                <a:solidFill>
                  <a:srgbClr val="FF0000"/>
                </a:solidFill>
              </a:rPr>
              <a:t>hilft</a:t>
            </a:r>
            <a:endParaRPr lang="de-DE" sz="4400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6925" y="2780928"/>
            <a:ext cx="19970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3203848" y="0"/>
            <a:ext cx="5696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im echten Straßenverkehr: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Klothilde</a:t>
            </a:r>
            <a:endParaRPr lang="de-DE" dirty="0"/>
          </a:p>
        </p:txBody>
      </p:sp>
      <p:pic>
        <p:nvPicPr>
          <p:cNvPr id="5" name="Grafik 4" descr="kruemm-spru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245927" cy="6858000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3995936" y="980728"/>
            <a:ext cx="4896544" cy="1584176"/>
          </a:xfrm>
          <a:prstGeom prst="cloudCallout">
            <a:avLst>
              <a:gd name="adj1" fmla="val -57367"/>
              <a:gd name="adj2" fmla="val 37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Lenkrad</a:t>
            </a:r>
          </a:p>
          <a:p>
            <a:pPr algn="ctr"/>
            <a:r>
              <a:rPr lang="de-DE" sz="3200" dirty="0" smtClean="0"/>
              <a:t>herumreißen</a:t>
            </a:r>
            <a:endParaRPr lang="de-DE" sz="2800" dirty="0" smtClean="0"/>
          </a:p>
          <a:p>
            <a:pPr algn="ctr"/>
            <a:r>
              <a:rPr lang="de-DE" sz="2800" dirty="0" smtClean="0"/>
              <a:t>???????????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3563888" y="3140968"/>
            <a:ext cx="50760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rgbClr val="FF0000"/>
                </a:solidFill>
              </a:rPr>
              <a:t>Klothilde</a:t>
            </a:r>
            <a:r>
              <a:rPr lang="de-DE" sz="4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sz="4400" dirty="0" smtClean="0">
                <a:solidFill>
                  <a:srgbClr val="FF0000"/>
                </a:solidFill>
              </a:rPr>
              <a:t>hilft</a:t>
            </a:r>
            <a:endParaRPr lang="de-DE" sz="4400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6925" y="2780928"/>
            <a:ext cx="19970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3203848" y="0"/>
            <a:ext cx="5696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im echten Straßenverkehr: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kruemm-sprung-wun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45927" cy="6858000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3995936" y="980728"/>
            <a:ext cx="4896544" cy="1584176"/>
          </a:xfrm>
          <a:prstGeom prst="cloudCallout">
            <a:avLst>
              <a:gd name="adj1" fmla="val -57367"/>
              <a:gd name="adj2" fmla="val 37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Lenkrad</a:t>
            </a:r>
          </a:p>
          <a:p>
            <a:pPr algn="ctr"/>
            <a:r>
              <a:rPr lang="de-DE" sz="3200" dirty="0" smtClean="0"/>
              <a:t>herumreißen</a:t>
            </a:r>
            <a:endParaRPr lang="de-DE" sz="2800" dirty="0" smtClean="0"/>
          </a:p>
          <a:p>
            <a:pPr algn="ctr"/>
            <a:r>
              <a:rPr lang="de-DE" sz="2800" dirty="0" smtClean="0"/>
              <a:t>???????????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3528392" y="3140968"/>
            <a:ext cx="50760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rgbClr val="FF0000"/>
                </a:solidFill>
              </a:rPr>
              <a:t>Klothoide</a:t>
            </a:r>
            <a:r>
              <a:rPr lang="de-DE" sz="4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sz="4400" dirty="0" smtClean="0">
                <a:solidFill>
                  <a:srgbClr val="FF0000"/>
                </a:solidFill>
              </a:rPr>
              <a:t>hilft, sagt</a:t>
            </a:r>
          </a:p>
          <a:p>
            <a:endParaRPr lang="de-DE" sz="4400" dirty="0" smtClean="0">
              <a:solidFill>
                <a:srgbClr val="FF0000"/>
              </a:solidFill>
            </a:endParaRPr>
          </a:p>
          <a:p>
            <a:r>
              <a:rPr lang="de-DE" sz="4400" dirty="0" err="1" smtClean="0">
                <a:solidFill>
                  <a:srgbClr val="FF0000"/>
                </a:solidFill>
              </a:rPr>
              <a:t>Ekkehardt</a:t>
            </a:r>
            <a:endParaRPr lang="de-DE" sz="4400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6925" y="2780928"/>
            <a:ext cx="19970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004048" y="6165304"/>
            <a:ext cx="253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Ingenieur für Straßenbau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klothoide-p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5309616" cy="49037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dirty="0" smtClean="0">
                <a:solidFill>
                  <a:srgbClr val="FF0000"/>
                </a:solidFill>
              </a:rPr>
              <a:t>Klothoide</a:t>
            </a:r>
            <a:endParaRPr lang="de-DE" sz="6600" dirty="0">
              <a:solidFill>
                <a:srgbClr val="FF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23" y="1124744"/>
            <a:ext cx="335277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-36512" y="5877272"/>
            <a:ext cx="9337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Die Krümmung wächst linear mit der </a:t>
            </a:r>
            <a:r>
              <a:rPr lang="de-DE" sz="3600" dirty="0" err="1" smtClean="0"/>
              <a:t>Weglänge</a:t>
            </a:r>
            <a:r>
              <a:rPr lang="de-DE" sz="3600" dirty="0" smtClean="0"/>
              <a:t> s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rgbClr val="00B050"/>
          </a:solidFill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4000" dirty="0" smtClean="0">
            <a:solidFill>
              <a:srgbClr val="FF0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Bildschirmpräsentation (4:3)</PresentationFormat>
  <Paragraphs>68</Paragraphs>
  <Slides>23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5" baseType="lpstr">
      <vt:lpstr>Larissa-Design</vt:lpstr>
      <vt:lpstr>Equation</vt:lpstr>
      <vt:lpstr>Die Klothoide</vt:lpstr>
      <vt:lpstr>Gerade Schiene ---- Kurven -Schiene</vt:lpstr>
      <vt:lpstr>Kurven-Schiene ist ein Achtelkreis</vt:lpstr>
      <vt:lpstr>Kurven-Schiene ist ein Achtelkreis</vt:lpstr>
      <vt:lpstr>Klothilde</vt:lpstr>
      <vt:lpstr>Klothilde</vt:lpstr>
      <vt:lpstr>Klothilde</vt:lpstr>
      <vt:lpstr>Folie 8</vt:lpstr>
      <vt:lpstr>Klothoide</vt:lpstr>
      <vt:lpstr>                                       Klothoide</vt:lpstr>
      <vt:lpstr>Lüneburg: Ostumgehung B 209 und B4 </vt:lpstr>
      <vt:lpstr>Lüneburg: Ostumgehung B 209 und B4 </vt:lpstr>
      <vt:lpstr>Lüneburg: Ostumgehung B 209 und B4 </vt:lpstr>
      <vt:lpstr>Lüneburg: Ostumgehung B 209 und B4 </vt:lpstr>
      <vt:lpstr>                                       Klothoide</vt:lpstr>
      <vt:lpstr>B 216, abbiegen nach Bleckede</vt:lpstr>
      <vt:lpstr>B 216, abbiegen nach Bleckede</vt:lpstr>
      <vt:lpstr>B 216, abbiegen nach Bleckede</vt:lpstr>
      <vt:lpstr>B 216, abbiegen nach Bleckede</vt:lpstr>
      <vt:lpstr>Einlenken, raus lenken, nochmal einlenken,  dann ganz rauslenken</vt:lpstr>
      <vt:lpstr>                                       Klothoide</vt:lpstr>
      <vt:lpstr>                                       Klothoide</vt:lpstr>
      <vt:lpstr>Folie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Klothoide</dc:title>
  <dc:creator>Prof. Dr. Dörte Haftendorn</dc:creator>
  <cp:lastModifiedBy>Prof. Dr. Dörte Haftendorn</cp:lastModifiedBy>
  <cp:revision>11</cp:revision>
  <dcterms:created xsi:type="dcterms:W3CDTF">2016-12-01T18:15:31Z</dcterms:created>
  <dcterms:modified xsi:type="dcterms:W3CDTF">2016-12-08T17:03:02Z</dcterms:modified>
</cp:coreProperties>
</file>